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91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s-MX" dirty="0">
                <a:solidFill>
                  <a:srgbClr val="E7E6E6"/>
                </a:solidFill>
                <a:latin typeface="Microsoft Sans Serif"/>
                <a:cs typeface="Microsoft Sans Serif"/>
              </a:rPr>
              <a:t>Ana Román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sz="1800" spc="-90" dirty="0">
                <a:solidFill>
                  <a:srgbClr val="E7E6E6"/>
                </a:solidFill>
                <a:latin typeface="Microsoft Sans Serif"/>
                <a:cs typeface="Microsoft Sans Serif"/>
              </a:rPr>
              <a:t>January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s-MX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r>
              <a:rPr sz="1800" baseline="25462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7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</a:t>
            </a:r>
            <a:r>
              <a:rPr lang="es-MX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landed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80" dirty="0"/>
              <a:t> </a:t>
            </a:r>
            <a:r>
              <a:rPr spc="-55" dirty="0"/>
              <a:t>Wrangling</a:t>
            </a:r>
            <a:r>
              <a:rPr spc="-50" dirty="0"/>
              <a:t> </a:t>
            </a:r>
            <a:r>
              <a:rPr spc="760" dirty="0"/>
              <a:t>–</a:t>
            </a:r>
            <a:r>
              <a:rPr spc="-75" dirty="0"/>
              <a:t> </a:t>
            </a:r>
            <a:r>
              <a:rPr spc="-10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1310" indent="-22923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131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330835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each 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95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640080" lvl="1" indent="-28702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 </a:t>
            </a:r>
            <a:r>
              <a:rPr sz="1200" spc="-10" dirty="0">
                <a:latin typeface="Calibri"/>
                <a:cs typeface="Calibri"/>
              </a:rPr>
              <a:t>number/occurrence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Exploratory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06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against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6970" lvl="2" indent="-22987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1630" lvl="3" indent="-227329" algn="just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163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6978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005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308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0895" lvl="1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u="none" spc="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none" spc="60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39395" marR="481965" indent="-226695" algn="just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	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	impact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39395" indent="-226695" algn="just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3939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69913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‘folium.marker’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69913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ts val="1889"/>
              </a:lnSpc>
              <a:spcBef>
                <a:spcPts val="985"/>
              </a:spcBef>
              <a:buFont typeface="Arial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5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position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405"/>
              </a:lnSpc>
              <a:buFont typeface="Arial"/>
              <a:buChar char="•"/>
              <a:tabLst>
                <a:tab pos="1155700" algn="l"/>
              </a:tabLst>
            </a:pP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above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Chart,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3380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3515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739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 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0" dirty="0"/>
              <a:t>Dashboard</a:t>
            </a:r>
            <a:r>
              <a:rPr spc="-1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Plotly</a:t>
            </a:r>
            <a:r>
              <a:rPr spc="-30" dirty="0"/>
              <a:t> </a:t>
            </a:r>
            <a:r>
              <a:rPr spc="-12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6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 and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best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 classification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6605" lvl="1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Regression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GridSearchCV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7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5335" marR="323850" lvl="1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	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15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creating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confusion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9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3162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Tree,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 </a:t>
            </a:r>
            <a:r>
              <a:rPr sz="1200" spc="-10" dirty="0">
                <a:latin typeface="Calibri"/>
                <a:cs typeface="Calibri"/>
              </a:rPr>
              <a:t>performing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4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reassign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using 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70" dirty="0">
                <a:latin typeface="Calibri"/>
                <a:cs typeface="Calibri"/>
              </a:rPr>
              <a:t>  </a:t>
            </a:r>
            <a:r>
              <a:rPr sz="1200" spc="-2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5" name="object 5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9" name="object 9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3" name="object 13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7" name="object 17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1" name="object 21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5" name="object 25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635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67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4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14" dirty="0"/>
              <a:t> </a:t>
            </a:r>
            <a:r>
              <a:rPr spc="-8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9405" indent="-227965">
              <a:lnSpc>
                <a:spcPts val="1964"/>
              </a:lnSpc>
              <a:buFont typeface="Arial"/>
              <a:buChar char="•"/>
              <a:tabLst>
                <a:tab pos="31940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"/>
              <a:buChar char="•"/>
              <a:tabLst>
                <a:tab pos="31940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0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"/>
              <a:buChar char="•"/>
              <a:tabLst>
                <a:tab pos="32004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orbit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35" dirty="0"/>
              <a:t> </a:t>
            </a:r>
            <a:r>
              <a:rPr spc="-10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205"/>
              </a:lnSpc>
              <a:buFont typeface="Arial"/>
              <a:buChar char="•"/>
              <a:tabLst>
                <a:tab pos="32004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4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0" dirty="0"/>
              <a:t> </a:t>
            </a:r>
            <a:r>
              <a:rPr spc="-170" dirty="0"/>
              <a:t>Successful</a:t>
            </a:r>
            <a:r>
              <a:rPr spc="-80" dirty="0"/>
              <a:t> </a:t>
            </a:r>
            <a:r>
              <a:rPr spc="-95" dirty="0"/>
              <a:t>Ground</a:t>
            </a:r>
            <a:r>
              <a:rPr spc="-12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36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‘Landing_Outcome’ value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other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if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concepts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build a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965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83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Boosters</a:t>
            </a:r>
            <a:r>
              <a:rPr spc="-114" dirty="0"/>
              <a:t> </a:t>
            </a:r>
            <a:r>
              <a:rPr spc="-90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0" dirty="0"/>
              <a:t> 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5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6034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 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62495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u="none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1800" u="none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specified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5" dirty="0"/>
              <a:t>Falcon9</a:t>
            </a:r>
            <a:r>
              <a:rPr spc="-4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30" dirty="0"/>
              <a:t>Launch</a:t>
            </a:r>
            <a:r>
              <a:rPr spc="-15" dirty="0"/>
              <a:t> </a:t>
            </a:r>
            <a:r>
              <a:rPr spc="-95" dirty="0"/>
              <a:t>Sites</a:t>
            </a:r>
            <a:r>
              <a:rPr spc="-30" dirty="0"/>
              <a:t> </a:t>
            </a:r>
            <a:r>
              <a:rPr spc="-60" dirty="0"/>
              <a:t>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California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circle,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evident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44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20" dirty="0">
                <a:latin typeface="Calibri"/>
                <a:cs typeface="Calibri"/>
              </a:rPr>
              <a:t> 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3669" y="649295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2355" y="649996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SpaceX</a:t>
            </a:r>
            <a:r>
              <a:rPr sz="2800" spc="-5" dirty="0"/>
              <a:t> </a:t>
            </a:r>
            <a:r>
              <a:rPr sz="2800" spc="-20" dirty="0"/>
              <a:t>Falon9</a:t>
            </a:r>
            <a:r>
              <a:rPr sz="2800" spc="-25" dirty="0"/>
              <a:t> </a:t>
            </a:r>
            <a:r>
              <a:rPr sz="2800" spc="565" dirty="0"/>
              <a:t>–</a:t>
            </a:r>
            <a:r>
              <a:rPr sz="2800" spc="-20" dirty="0"/>
              <a:t> </a:t>
            </a:r>
            <a:r>
              <a:rPr sz="2800" spc="-114" dirty="0"/>
              <a:t>Success/Failed</a:t>
            </a:r>
            <a:r>
              <a:rPr sz="2800" spc="-10" dirty="0"/>
              <a:t> </a:t>
            </a:r>
            <a:r>
              <a:rPr sz="2800" spc="-110" dirty="0"/>
              <a:t>Launch</a:t>
            </a:r>
            <a:r>
              <a:rPr sz="2800" spc="-20" dirty="0"/>
              <a:t> </a:t>
            </a:r>
            <a:r>
              <a:rPr sz="2800" spc="-45" dirty="0"/>
              <a:t>Map</a:t>
            </a:r>
            <a:r>
              <a:rPr sz="2800" spc="-10" dirty="0"/>
              <a:t> </a:t>
            </a:r>
            <a:r>
              <a:rPr sz="2800" dirty="0"/>
              <a:t>for</a:t>
            </a:r>
            <a:r>
              <a:rPr sz="2800" spc="-20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110" dirty="0"/>
              <a:t>Launch</a:t>
            </a:r>
            <a:r>
              <a:rPr sz="2800" spc="-25" dirty="0"/>
              <a:t> </a:t>
            </a:r>
            <a:r>
              <a:rPr sz="2800" spc="-20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5430" indent="-17335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greatest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0" dirty="0"/>
              <a:t>SpaceX</a:t>
            </a:r>
            <a:r>
              <a:rPr sz="3100" spc="-20" dirty="0"/>
              <a:t> </a:t>
            </a:r>
            <a:r>
              <a:rPr sz="3100" spc="-55" dirty="0"/>
              <a:t>Falcon9</a:t>
            </a:r>
            <a:r>
              <a:rPr sz="3100" spc="-35" dirty="0"/>
              <a:t> </a:t>
            </a:r>
            <a:r>
              <a:rPr sz="3100" spc="625" dirty="0"/>
              <a:t>–</a:t>
            </a:r>
            <a:r>
              <a:rPr sz="3100" spc="-50" dirty="0"/>
              <a:t> </a:t>
            </a:r>
            <a:r>
              <a:rPr sz="3100" spc="-100" dirty="0"/>
              <a:t>Launch</a:t>
            </a:r>
            <a:r>
              <a:rPr sz="3100" spc="-45" dirty="0"/>
              <a:t> </a:t>
            </a:r>
            <a:r>
              <a:rPr sz="3100" spc="-40" dirty="0"/>
              <a:t>Site</a:t>
            </a:r>
            <a:r>
              <a:rPr sz="3100" spc="-45" dirty="0"/>
              <a:t> </a:t>
            </a:r>
            <a:r>
              <a:rPr sz="3100" spc="50" dirty="0"/>
              <a:t>to</a:t>
            </a:r>
            <a:r>
              <a:rPr sz="3100" spc="-65" dirty="0"/>
              <a:t> </a:t>
            </a:r>
            <a:r>
              <a:rPr sz="3100" dirty="0"/>
              <a:t>proximity</a:t>
            </a:r>
            <a:r>
              <a:rPr sz="3100" spc="-25" dirty="0"/>
              <a:t> </a:t>
            </a:r>
            <a:r>
              <a:rPr sz="3100" spc="-75" dirty="0"/>
              <a:t>Distance</a:t>
            </a:r>
            <a:r>
              <a:rPr sz="3100" spc="-20" dirty="0"/>
              <a:t> </a:t>
            </a:r>
            <a:r>
              <a:rPr sz="3100" spc="-25" dirty="0"/>
              <a:t>Map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VAFB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proximities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respective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distances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accidental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 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 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85864"/>
            <a:ext cx="2998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coastline,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railroad,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0" dirty="0">
                <a:latin typeface="Calibri"/>
                <a:cs typeface="Calibri"/>
              </a:rPr>
              <a:t> 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3025" lvl="1" indent="-228600">
              <a:lnSpc>
                <a:spcPts val="1820"/>
              </a:lnSpc>
              <a:spcBef>
                <a:spcPts val="141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65"/>
              </a:spcBef>
              <a:buClr>
                <a:srgbClr val="292929"/>
              </a:buClr>
              <a:buFont typeface="Arial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880" lvl="1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0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05" dirty="0"/>
              <a:t>Counts</a:t>
            </a:r>
            <a:r>
              <a:rPr spc="-4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spc="-9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65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55" dirty="0"/>
              <a:t> </a:t>
            </a:r>
            <a:r>
              <a:rPr sz="3400" spc="-95" dirty="0"/>
              <a:t>vs.</a:t>
            </a:r>
            <a:r>
              <a:rPr sz="3400" spc="-55" dirty="0"/>
              <a:t> </a:t>
            </a:r>
            <a:r>
              <a:rPr sz="3400" spc="-114" dirty="0"/>
              <a:t>Launch</a:t>
            </a:r>
            <a:r>
              <a:rPr sz="3400" spc="-55" dirty="0"/>
              <a:t> </a:t>
            </a:r>
            <a:r>
              <a:rPr sz="3400" spc="-85" dirty="0"/>
              <a:t>Outcome</a:t>
            </a:r>
            <a:r>
              <a:rPr sz="3400" spc="-55" dirty="0"/>
              <a:t> </a:t>
            </a:r>
            <a:r>
              <a:rPr sz="3400" spc="-95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60" dirty="0"/>
              <a:t> </a:t>
            </a:r>
            <a:r>
              <a:rPr sz="3400" dirty="0"/>
              <a:t>for</a:t>
            </a:r>
            <a:r>
              <a:rPr sz="3400" spc="-50" dirty="0"/>
              <a:t> </a:t>
            </a:r>
            <a:r>
              <a:rPr sz="3400" dirty="0"/>
              <a:t>All</a:t>
            </a:r>
            <a:r>
              <a:rPr sz="3400" spc="-55" dirty="0"/>
              <a:t> </a:t>
            </a:r>
            <a:r>
              <a:rPr sz="3400" spc="-45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80" dirty="0"/>
              <a:t>Based</a:t>
            </a:r>
            <a:r>
              <a:rPr spc="-5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85" dirty="0"/>
              <a:t>Accuracy</a:t>
            </a:r>
            <a:r>
              <a:rPr spc="-50" dirty="0"/>
              <a:t> </a:t>
            </a:r>
            <a:r>
              <a:rPr spc="-70" dirty="0"/>
              <a:t>scores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65" dirty="0"/>
              <a:t>as</a:t>
            </a:r>
            <a:r>
              <a:rPr spc="-35" dirty="0"/>
              <a:t> </a:t>
            </a:r>
            <a:r>
              <a:rPr spc="-20" dirty="0"/>
              <a:t>also </a:t>
            </a:r>
            <a:r>
              <a:rPr spc="-10" dirty="0"/>
              <a:t>evident</a:t>
            </a:r>
            <a:r>
              <a:rPr spc="-70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bar</a:t>
            </a:r>
            <a:r>
              <a:rPr spc="-65" dirty="0"/>
              <a:t> </a:t>
            </a:r>
            <a:r>
              <a:rPr spc="-25" dirty="0"/>
              <a:t>chart,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80" dirty="0"/>
              <a:t> </a:t>
            </a:r>
            <a:r>
              <a:rPr spc="-20" dirty="0"/>
              <a:t>Tree </a:t>
            </a:r>
            <a:r>
              <a:rPr dirty="0"/>
              <a:t>algorithm</a:t>
            </a:r>
            <a:r>
              <a:rPr spc="-85" dirty="0"/>
              <a:t> </a:t>
            </a:r>
            <a:r>
              <a:rPr spc="-75" dirty="0"/>
              <a:t>has</a:t>
            </a:r>
            <a:r>
              <a:rPr spc="-6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highest</a:t>
            </a:r>
            <a:r>
              <a:rPr spc="-75" dirty="0"/>
              <a:t> </a:t>
            </a:r>
            <a:r>
              <a:rPr spc="-40" dirty="0"/>
              <a:t>classification</a:t>
            </a:r>
            <a:r>
              <a:rPr spc="-95" dirty="0"/>
              <a:t> </a:t>
            </a:r>
            <a:r>
              <a:rPr spc="-40" dirty="0"/>
              <a:t>score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0" dirty="0"/>
              <a:t>value</a:t>
            </a:r>
            <a:r>
              <a:rPr spc="-25" dirty="0"/>
              <a:t> </a:t>
            </a:r>
            <a:r>
              <a:rPr dirty="0"/>
              <a:t>of </a:t>
            </a:r>
            <a:r>
              <a:rPr spc="50" dirty="0"/>
              <a:t>.8750</a:t>
            </a:r>
          </a:p>
          <a:p>
            <a:pPr marL="239395" marR="91440" indent="-226695" algn="just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pc="-90" dirty="0"/>
              <a:t>Accuracy</a:t>
            </a:r>
            <a:r>
              <a:rPr spc="-40" dirty="0"/>
              <a:t> </a:t>
            </a:r>
            <a:r>
              <a:rPr spc="-85" dirty="0"/>
              <a:t>Score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same 	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45" dirty="0"/>
              <a:t>classification</a:t>
            </a:r>
            <a:r>
              <a:rPr spc="-50" dirty="0"/>
              <a:t> </a:t>
            </a:r>
            <a:r>
              <a:rPr spc="-10" dirty="0"/>
              <a:t>algorithms</a:t>
            </a:r>
            <a:r>
              <a:rPr spc="-30" dirty="0"/>
              <a:t> </a:t>
            </a:r>
            <a:r>
              <a:rPr spc="-60" dirty="0"/>
              <a:t>based</a:t>
            </a:r>
            <a:r>
              <a:rPr spc="-3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40" dirty="0"/>
              <a:t>value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50" dirty="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/>
              <a:t>Given</a:t>
            </a:r>
            <a:r>
              <a:rPr dirty="0"/>
              <a:t> that</a:t>
            </a:r>
            <a:r>
              <a:rPr spc="-5" dirty="0"/>
              <a:t> </a:t>
            </a:r>
            <a:r>
              <a:rPr dirty="0"/>
              <a:t>the </a:t>
            </a:r>
            <a:r>
              <a:rPr spc="-90" dirty="0"/>
              <a:t>Accuracy</a:t>
            </a:r>
            <a:r>
              <a:rPr spc="-15" dirty="0"/>
              <a:t> </a:t>
            </a:r>
            <a:r>
              <a:rPr spc="-70" dirty="0"/>
              <a:t>scores</a:t>
            </a:r>
            <a:r>
              <a:rPr spc="-5" dirty="0"/>
              <a:t> </a:t>
            </a:r>
            <a:r>
              <a:rPr spc="-25" dirty="0"/>
              <a:t>for </a:t>
            </a:r>
            <a:r>
              <a:rPr spc="-60" dirty="0"/>
              <a:t>Classfication</a:t>
            </a:r>
            <a:r>
              <a:rPr spc="-75" dirty="0"/>
              <a:t> </a:t>
            </a:r>
            <a:r>
              <a:rPr spc="-10" dirty="0"/>
              <a:t>algorithms</a:t>
            </a:r>
            <a:r>
              <a:rPr spc="-105" dirty="0"/>
              <a:t> </a:t>
            </a:r>
            <a:r>
              <a:rPr spc="-30" dirty="0"/>
              <a:t>are</a:t>
            </a:r>
            <a:r>
              <a:rPr spc="-70" dirty="0"/>
              <a:t> </a:t>
            </a:r>
            <a:r>
              <a:rPr spc="-20" dirty="0"/>
              <a:t>very</a:t>
            </a:r>
            <a:r>
              <a:rPr spc="-65" dirty="0"/>
              <a:t> </a:t>
            </a:r>
            <a:r>
              <a:rPr spc="-55" dirty="0"/>
              <a:t>close</a:t>
            </a:r>
            <a:r>
              <a:rPr spc="-75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test</a:t>
            </a:r>
            <a:r>
              <a:rPr spc="-40" dirty="0"/>
              <a:t> </a:t>
            </a:r>
            <a:r>
              <a:rPr spc="-70" dirty="0"/>
              <a:t>scores</a:t>
            </a:r>
            <a:r>
              <a:rPr spc="-55" dirty="0"/>
              <a:t> </a:t>
            </a:r>
            <a:r>
              <a:rPr spc="-30" dirty="0"/>
              <a:t>are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5" dirty="0"/>
              <a:t>same,</a:t>
            </a:r>
            <a:r>
              <a:rPr spc="-30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spc="-70" dirty="0"/>
              <a:t>may</a:t>
            </a:r>
            <a:r>
              <a:rPr spc="-60" dirty="0"/>
              <a:t> </a:t>
            </a:r>
            <a:r>
              <a:rPr spc="-35" dirty="0"/>
              <a:t>need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spc="-10" dirty="0"/>
              <a:t>broader</a:t>
            </a:r>
            <a:r>
              <a:rPr spc="-5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further</a:t>
            </a:r>
            <a:r>
              <a:rPr spc="-40" dirty="0"/>
              <a:t> </a:t>
            </a:r>
            <a:r>
              <a:rPr dirty="0"/>
              <a:t>tune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"/>
              <a:buChar char="•"/>
              <a:tabLst>
                <a:tab pos="227965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they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 land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correct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u="none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6675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(0-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1-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u="none" dirty="0">
                <a:latin typeface="Calibri"/>
                <a:cs typeface="Calibri"/>
              </a:rPr>
              <a:t>	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sng" spc="-7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sng" spc="-11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sng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sng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Request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Read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Extract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</a:t>
            </a:r>
            <a:r>
              <a:rPr sz="1000" dirty="0">
                <a:latin typeface="Calibri"/>
                <a:cs typeface="Calibri"/>
              </a:rPr>
              <a:t> HTTP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8910" indent="-58419" algn="just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Create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20" dirty="0">
                <a:latin typeface="Calibri"/>
                <a:cs typeface="Calibri"/>
              </a:rPr>
              <a:t> 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Collect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</a:t>
            </a: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</a:t>
            </a:r>
            <a:r>
              <a:rPr sz="1000" dirty="0">
                <a:latin typeface="Calibri"/>
                <a:cs typeface="Calibri"/>
              </a:rPr>
              <a:t> 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5" dirty="0"/>
              <a:t> Collection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5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calls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3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10" dirty="0">
                <a:latin typeface="Calibri"/>
                <a:cs typeface="Calibri"/>
              </a:rPr>
              <a:t> rocket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an</a:t>
            </a:r>
            <a:r>
              <a:rPr sz="1200" spc="-10" dirty="0">
                <a:latin typeface="Calibri"/>
                <a:cs typeface="Calibri"/>
              </a:rPr>
              <a:t> identification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normalize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 GET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request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Wiki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page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extracted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4950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dirty="0">
                <a:latin typeface="Calibri"/>
                <a:cs typeface="Calibri"/>
              </a:rPr>
              <a:t>Utilize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4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4050</Words>
  <Application>Microsoft Office PowerPoint</Application>
  <PresentationFormat>Panorámica</PresentationFormat>
  <Paragraphs>450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Calibri</vt:lpstr>
      <vt:lpstr>Microsoft Sans Serif</vt:lpstr>
      <vt:lpstr>Times New Roman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Presentación de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SpaceX Falcon9 - Launch Sites Map</vt:lpstr>
      <vt:lpstr>SpaceX Falon9 – Success/Failed Launch Map for all Launch Sites</vt:lpstr>
      <vt:lpstr>SpaceX Falcon9 – Launch Site to proximity Distance Map</vt:lpstr>
      <vt:lpstr>Presentación de PowerPoint</vt:lpstr>
      <vt:lpstr>Launch Success Counts For All Sites</vt:lpstr>
      <vt:lpstr>Launch Site with Highest Launch Success Ratio</vt:lpstr>
      <vt:lpstr>Payload vs. Launch Outcome Scatter Plot for All Sites</vt:lpstr>
      <vt:lpstr>Presentación de PowerPoint</vt:lpstr>
      <vt:lpstr>Classification Accuracy</vt:lpstr>
      <vt:lpstr>Confusion Matrix</vt:lpstr>
      <vt:lpstr>Conclusions</vt:lpstr>
      <vt:lpstr>Appendix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ROMAN ALMARAZ, ANA LAURA</cp:lastModifiedBy>
  <cp:revision>1</cp:revision>
  <dcterms:created xsi:type="dcterms:W3CDTF">2025-01-05T02:38:23Z</dcterms:created>
  <dcterms:modified xsi:type="dcterms:W3CDTF">2025-01-05T02:41:24Z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2025-01-05T00:00:00Z</vt:filetime>
  </property>
  <property fmtid="{D5CDD505-2E9C-101B-9397-08002B2CF9AE}" pid="5" name="Producer">
    <vt:lpwstr>Microsoft® PowerPoint® for Microsoft 365</vt:lpwstr>
  </property>
</Properties>
</file>